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4"/>
    <p:sldId id="257" r:id="rId15"/>
    <p:sldId id="258" r:id="rId16"/>
    <p:sldId id="259" r:id="rId17"/>
    <p:sldId id="260" r:id="rId18"/>
    <p:sldId id="261" r:id="rId19"/>
    <p:sldId id="262" r:id="rId20"/>
    <p:sldId id="263" r:id="rId21"/>
    <p:sldId id="264" r:id="rId22"/>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Inter" charset="1" panose="020B0502030000000004"/>
      <p:regular r:id="rId10"/>
    </p:embeddedFont>
    <p:embeddedFont>
      <p:font typeface="Inter Bold" charset="1" panose="020B0802030000000004"/>
      <p:regular r:id="rId11"/>
    </p:embeddedFont>
    <p:embeddedFont>
      <p:font typeface="Inter Italics" charset="1" panose="020B0502030000000004"/>
      <p:regular r:id="rId12"/>
    </p:embeddedFont>
    <p:embeddedFont>
      <p:font typeface="Inter Bold Italics" charset="1" panose="020B0802030000000004"/>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slides/slide1.xml" Type="http://schemas.openxmlformats.org/officeDocument/2006/relationships/slide"/><Relationship Id="rId15" Target="slides/slide2.xml" Type="http://schemas.openxmlformats.org/officeDocument/2006/relationships/slide"/><Relationship Id="rId16" Target="slides/slide3.xml" Type="http://schemas.openxmlformats.org/officeDocument/2006/relationships/slide"/><Relationship Id="rId17" Target="slides/slide4.xml" Type="http://schemas.openxmlformats.org/officeDocument/2006/relationships/slide"/><Relationship Id="rId18" Target="slides/slide5.xml" Type="http://schemas.openxmlformats.org/officeDocument/2006/relationships/slide"/><Relationship Id="rId19" Target="slides/slide6.xml" Type="http://schemas.openxmlformats.org/officeDocument/2006/relationships/slide"/><Relationship Id="rId2" Target="presProps.xml" Type="http://schemas.openxmlformats.org/officeDocument/2006/relationships/presProps"/><Relationship Id="rId20" Target="slides/slide7.xml" Type="http://schemas.openxmlformats.org/officeDocument/2006/relationships/slide"/><Relationship Id="rId21" Target="slides/slide8.xml" Type="http://schemas.openxmlformats.org/officeDocument/2006/relationships/slide"/><Relationship Id="rId22" Target="slides/slide9.xml" Type="http://schemas.openxmlformats.org/officeDocument/2006/relationships/slide"/><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 Id="rId4" Target="../media/image7.svg" Type="http://schemas.openxmlformats.org/officeDocument/2006/relationships/image"/><Relationship Id="rId5" Target="../media/image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png" Type="http://schemas.openxmlformats.org/officeDocument/2006/relationships/image"/><Relationship Id="rId4" Target="../media/image10.svg" Type="http://schemas.openxmlformats.org/officeDocument/2006/relationships/image"/><Relationship Id="rId5" Target="../media/image1.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 Id="rId3" Target="../media/image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7.jpe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1.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3.jpe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6.jpe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AEA927"/>
        </a:solidFill>
      </p:bgPr>
    </p:bg>
    <p:spTree>
      <p:nvGrpSpPr>
        <p:cNvPr id="1" name=""/>
        <p:cNvGrpSpPr/>
        <p:nvPr/>
      </p:nvGrpSpPr>
      <p:grpSpPr>
        <a:xfrm>
          <a:off x="0" y="0"/>
          <a:ext cx="0" cy="0"/>
          <a:chOff x="0" y="0"/>
          <a:chExt cx="0" cy="0"/>
        </a:xfrm>
      </p:grpSpPr>
      <p:grpSp>
        <p:nvGrpSpPr>
          <p:cNvPr name="Group 2" id="2"/>
          <p:cNvGrpSpPr/>
          <p:nvPr/>
        </p:nvGrpSpPr>
        <p:grpSpPr>
          <a:xfrm rot="0">
            <a:off x="7378020" y="8957954"/>
            <a:ext cx="11506016" cy="1954802"/>
            <a:chOff x="0" y="0"/>
            <a:chExt cx="3030391" cy="514845"/>
          </a:xfrm>
        </p:grpSpPr>
        <p:sp>
          <p:nvSpPr>
            <p:cNvPr name="Freeform 3" id="3"/>
            <p:cNvSpPr/>
            <p:nvPr/>
          </p:nvSpPr>
          <p:spPr>
            <a:xfrm flipH="false" flipV="false" rot="0">
              <a:off x="0" y="0"/>
              <a:ext cx="3030391" cy="514845"/>
            </a:xfrm>
            <a:custGeom>
              <a:avLst/>
              <a:gdLst/>
              <a:ahLst/>
              <a:cxnLst/>
              <a:rect r="r" b="b" t="t" l="l"/>
              <a:pathLst>
                <a:path h="514845" w="3030391">
                  <a:moveTo>
                    <a:pt x="34316" y="0"/>
                  </a:moveTo>
                  <a:lnTo>
                    <a:pt x="2996075" y="0"/>
                  </a:lnTo>
                  <a:cubicBezTo>
                    <a:pt x="3005176" y="0"/>
                    <a:pt x="3013905" y="3615"/>
                    <a:pt x="3020340" y="10051"/>
                  </a:cubicBezTo>
                  <a:cubicBezTo>
                    <a:pt x="3026776" y="16486"/>
                    <a:pt x="3030391" y="25215"/>
                    <a:pt x="3030391" y="34316"/>
                  </a:cubicBezTo>
                  <a:lnTo>
                    <a:pt x="3030391" y="480529"/>
                  </a:lnTo>
                  <a:cubicBezTo>
                    <a:pt x="3030391" y="489630"/>
                    <a:pt x="3026776" y="498359"/>
                    <a:pt x="3020340" y="504794"/>
                  </a:cubicBezTo>
                  <a:cubicBezTo>
                    <a:pt x="3013905" y="511230"/>
                    <a:pt x="3005176" y="514845"/>
                    <a:pt x="2996075" y="514845"/>
                  </a:cubicBezTo>
                  <a:lnTo>
                    <a:pt x="34316" y="514845"/>
                  </a:lnTo>
                  <a:cubicBezTo>
                    <a:pt x="25215" y="514845"/>
                    <a:pt x="16486" y="511230"/>
                    <a:pt x="10051" y="504794"/>
                  </a:cubicBezTo>
                  <a:cubicBezTo>
                    <a:pt x="3615" y="498359"/>
                    <a:pt x="0" y="489630"/>
                    <a:pt x="0" y="480529"/>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4" id="4"/>
            <p:cNvSpPr txBox="true"/>
            <p:nvPr/>
          </p:nvSpPr>
          <p:spPr>
            <a:xfrm>
              <a:off x="0" y="-38100"/>
              <a:ext cx="3030391" cy="552945"/>
            </a:xfrm>
            <a:prstGeom prst="rect">
              <a:avLst/>
            </a:prstGeom>
          </p:spPr>
          <p:txBody>
            <a:bodyPr anchor="ctr" rtlCol="false" tIns="50800" lIns="50800" bIns="50800" rIns="50800"/>
            <a:lstStyle/>
            <a:p>
              <a:pPr algn="ctr">
                <a:lnSpc>
                  <a:spcPts val="2624"/>
                </a:lnSpc>
              </a:pPr>
            </a:p>
          </p:txBody>
        </p:sp>
      </p:grpSp>
      <p:sp>
        <p:nvSpPr>
          <p:cNvPr name="Freeform 5" id="5"/>
          <p:cNvSpPr/>
          <p:nvPr/>
        </p:nvSpPr>
        <p:spPr>
          <a:xfrm flipH="false" flipV="false" rot="0">
            <a:off x="8877528" y="9258300"/>
            <a:ext cx="5975229" cy="669724"/>
          </a:xfrm>
          <a:custGeom>
            <a:avLst/>
            <a:gdLst/>
            <a:ahLst/>
            <a:cxnLst/>
            <a:rect r="r" b="b" t="t" l="l"/>
            <a:pathLst>
              <a:path h="669724" w="5975229">
                <a:moveTo>
                  <a:pt x="0" y="0"/>
                </a:moveTo>
                <a:lnTo>
                  <a:pt x="5975230" y="0"/>
                </a:lnTo>
                <a:lnTo>
                  <a:pt x="5975230" y="669724"/>
                </a:lnTo>
                <a:lnTo>
                  <a:pt x="0" y="669724"/>
                </a:lnTo>
                <a:lnTo>
                  <a:pt x="0" y="0"/>
                </a:lnTo>
                <a:close/>
              </a:path>
            </a:pathLst>
          </a:custGeom>
          <a:blipFill>
            <a:blip r:embed="rId2"/>
            <a:stretch>
              <a:fillRect l="0" t="0" r="0" b="0"/>
            </a:stretch>
          </a:blipFill>
        </p:spPr>
      </p:sp>
      <p:grpSp>
        <p:nvGrpSpPr>
          <p:cNvPr name="Group 6" id="6"/>
          <p:cNvGrpSpPr>
            <a:grpSpLocks noChangeAspect="true"/>
          </p:cNvGrpSpPr>
          <p:nvPr/>
        </p:nvGrpSpPr>
        <p:grpSpPr>
          <a:xfrm rot="0">
            <a:off x="-2908980" y="0"/>
            <a:ext cx="10287000" cy="10287000"/>
            <a:chOff x="0" y="0"/>
            <a:chExt cx="3282950" cy="3282950"/>
          </a:xfrm>
        </p:grpSpPr>
        <p:sp>
          <p:nvSpPr>
            <p:cNvPr name="Freeform 7" id="7"/>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3"/>
              <a:stretch>
                <a:fillRect l="-7515" t="-17902" r="-20130" b="-73567"/>
              </a:stretch>
            </a:blipFill>
          </p:spPr>
        </p:sp>
      </p:grpSp>
      <p:sp>
        <p:nvSpPr>
          <p:cNvPr name="TextBox 8" id="8"/>
          <p:cNvSpPr txBox="true"/>
          <p:nvPr/>
        </p:nvSpPr>
        <p:spPr>
          <a:xfrm rot="0">
            <a:off x="8877528" y="1389271"/>
            <a:ext cx="9091044" cy="6551118"/>
          </a:xfrm>
          <a:prstGeom prst="rect">
            <a:avLst/>
          </a:prstGeom>
        </p:spPr>
        <p:txBody>
          <a:bodyPr anchor="t" rtlCol="false" tIns="0" lIns="0" bIns="0" rIns="0">
            <a:spAutoFit/>
          </a:bodyPr>
          <a:lstStyle/>
          <a:p>
            <a:pPr algn="l" marL="0" indent="0" lvl="0">
              <a:lnSpc>
                <a:spcPts val="12972"/>
              </a:lnSpc>
            </a:pPr>
            <a:r>
              <a:rPr lang="en-US" sz="10546" spc="52">
                <a:solidFill>
                  <a:srgbClr val="FFFFFF"/>
                </a:solidFill>
                <a:latin typeface="Inter"/>
              </a:rPr>
              <a:t>Ontdek de </a:t>
            </a:r>
            <a:r>
              <a:rPr lang="en-US" sz="10546" spc="52">
                <a:solidFill>
                  <a:srgbClr val="FFFFFF"/>
                </a:solidFill>
                <a:latin typeface="Inter Bold"/>
              </a:rPr>
              <a:t>kracht </a:t>
            </a:r>
            <a:r>
              <a:rPr lang="en-US" sz="10546" spc="52">
                <a:solidFill>
                  <a:srgbClr val="FFFFFF"/>
                </a:solidFill>
                <a:latin typeface="Inter"/>
              </a:rPr>
              <a:t>van </a:t>
            </a:r>
            <a:r>
              <a:rPr lang="en-US" sz="10546" spc="52">
                <a:solidFill>
                  <a:srgbClr val="FFFFFF"/>
                </a:solidFill>
                <a:latin typeface="Inter Bold Italics"/>
              </a:rPr>
              <a:t>waarden</a:t>
            </a:r>
            <a:r>
              <a:rPr lang="en-US" sz="10546" spc="52">
                <a:solidFill>
                  <a:srgbClr val="FFFFFF"/>
                </a:solidFill>
                <a:latin typeface="Inter Bold"/>
              </a:rPr>
              <a:t> </a:t>
            </a:r>
            <a:r>
              <a:rPr lang="en-US" sz="10546" spc="52">
                <a:solidFill>
                  <a:srgbClr val="FFFFFF"/>
                </a:solidFill>
                <a:latin typeface="Inter"/>
              </a:rPr>
              <a:t>in</a:t>
            </a:r>
            <a:r>
              <a:rPr lang="en-US" sz="10546" spc="52">
                <a:solidFill>
                  <a:srgbClr val="FFFFFF"/>
                </a:solidFill>
                <a:latin typeface="Inter Bold"/>
              </a:rPr>
              <a:t> coaching</a:t>
            </a:r>
          </a:p>
        </p:txBody>
      </p:sp>
      <p:sp>
        <p:nvSpPr>
          <p:cNvPr name="Freeform 9" id="9"/>
          <p:cNvSpPr/>
          <p:nvPr/>
        </p:nvSpPr>
        <p:spPr>
          <a:xfrm flipH="false" flipV="false" rot="0">
            <a:off x="15378493" y="6870514"/>
            <a:ext cx="773301" cy="748169"/>
          </a:xfrm>
          <a:custGeom>
            <a:avLst/>
            <a:gdLst/>
            <a:ahLst/>
            <a:cxnLst/>
            <a:rect r="r" b="b" t="t" l="l"/>
            <a:pathLst>
              <a:path h="748169" w="773301">
                <a:moveTo>
                  <a:pt x="0" y="0"/>
                </a:moveTo>
                <a:lnTo>
                  <a:pt x="773302" y="0"/>
                </a:lnTo>
                <a:lnTo>
                  <a:pt x="773302" y="748169"/>
                </a:lnTo>
                <a:lnTo>
                  <a:pt x="0" y="74816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27AEA9"/>
            </a:solidFill>
          </p:spPr>
        </p:sp>
        <p:sp>
          <p:nvSpPr>
            <p:cNvPr name="TextBox 4" id="4"/>
            <p:cNvSpPr txBox="true"/>
            <p:nvPr/>
          </p:nvSpPr>
          <p:spPr>
            <a:xfrm>
              <a:off x="0" y="-38100"/>
              <a:ext cx="4816593" cy="2747433"/>
            </a:xfrm>
            <a:prstGeom prst="rect">
              <a:avLst/>
            </a:prstGeom>
          </p:spPr>
          <p:txBody>
            <a:bodyPr anchor="ctr" rtlCol="false" tIns="50800" lIns="50800" bIns="50800" rIns="50800"/>
            <a:lstStyle/>
            <a:p>
              <a:pPr algn="ctr">
                <a:lnSpc>
                  <a:spcPts val="2624"/>
                </a:lnSpc>
              </a:pPr>
            </a:p>
          </p:txBody>
        </p:sp>
      </p:grpSp>
      <p:grpSp>
        <p:nvGrpSpPr>
          <p:cNvPr name="Group 5" id="5"/>
          <p:cNvGrpSpPr>
            <a:grpSpLocks noChangeAspect="true"/>
          </p:cNvGrpSpPr>
          <p:nvPr/>
        </p:nvGrpSpPr>
        <p:grpSpPr>
          <a:xfrm rot="0">
            <a:off x="-2908980" y="0"/>
            <a:ext cx="10287000" cy="10287000"/>
            <a:chOff x="0" y="0"/>
            <a:chExt cx="3282950" cy="3282950"/>
          </a:xfrm>
        </p:grpSpPr>
        <p:sp>
          <p:nvSpPr>
            <p:cNvPr name="Freeform 6" id="6"/>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30714" t="-6118" r="-33740" b="-3518"/>
              </a:stretch>
            </a:blipFill>
          </p:spPr>
        </p:sp>
      </p:grpSp>
      <p:sp>
        <p:nvSpPr>
          <p:cNvPr name="Freeform 7" id="7"/>
          <p:cNvSpPr/>
          <p:nvPr/>
        </p:nvSpPr>
        <p:spPr>
          <a:xfrm flipH="false" flipV="false" rot="0">
            <a:off x="16153670" y="1028700"/>
            <a:ext cx="1105408" cy="2056573"/>
          </a:xfrm>
          <a:custGeom>
            <a:avLst/>
            <a:gdLst/>
            <a:ahLst/>
            <a:cxnLst/>
            <a:rect r="r" b="b" t="t" l="l"/>
            <a:pathLst>
              <a:path h="2056573" w="1105408">
                <a:moveTo>
                  <a:pt x="0" y="0"/>
                </a:moveTo>
                <a:lnTo>
                  <a:pt x="1105408" y="0"/>
                </a:lnTo>
                <a:lnTo>
                  <a:pt x="1105408" y="2056573"/>
                </a:lnTo>
                <a:lnTo>
                  <a:pt x="0" y="205657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8" id="8"/>
          <p:cNvGrpSpPr/>
          <p:nvPr/>
        </p:nvGrpSpPr>
        <p:grpSpPr>
          <a:xfrm rot="0">
            <a:off x="7378020" y="8957954"/>
            <a:ext cx="11506016" cy="2060039"/>
            <a:chOff x="0" y="0"/>
            <a:chExt cx="3030391" cy="542562"/>
          </a:xfrm>
        </p:grpSpPr>
        <p:sp>
          <p:nvSpPr>
            <p:cNvPr name="Freeform 9" id="9"/>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10" id="10"/>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11" id="11"/>
          <p:cNvSpPr/>
          <p:nvPr/>
        </p:nvSpPr>
        <p:spPr>
          <a:xfrm flipH="false" flipV="false" rot="0">
            <a:off x="8324602" y="925830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5"/>
            <a:stretch>
              <a:fillRect l="0" t="0" r="0" b="0"/>
            </a:stretch>
          </a:blipFill>
        </p:spPr>
      </p:sp>
      <p:grpSp>
        <p:nvGrpSpPr>
          <p:cNvPr name="Group 12" id="12"/>
          <p:cNvGrpSpPr/>
          <p:nvPr/>
        </p:nvGrpSpPr>
        <p:grpSpPr>
          <a:xfrm rot="0">
            <a:off x="-1090258" y="-1543050"/>
            <a:ext cx="3086100" cy="308610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4" id="14"/>
            <p:cNvSpPr txBox="true"/>
            <p:nvPr/>
          </p:nvSpPr>
          <p:spPr>
            <a:xfrm>
              <a:off x="76200" y="38100"/>
              <a:ext cx="660400" cy="698500"/>
            </a:xfrm>
            <a:prstGeom prst="rect">
              <a:avLst/>
            </a:prstGeom>
          </p:spPr>
          <p:txBody>
            <a:bodyPr anchor="ctr" rtlCol="false" tIns="50800" lIns="50800" bIns="50800" rIns="50800"/>
            <a:lstStyle/>
            <a:p>
              <a:pPr algn="ctr">
                <a:lnSpc>
                  <a:spcPts val="2624"/>
                </a:lnSpc>
              </a:pPr>
            </a:p>
          </p:txBody>
        </p:sp>
      </p:grpSp>
      <p:grpSp>
        <p:nvGrpSpPr>
          <p:cNvPr name="Group 15" id="15"/>
          <p:cNvGrpSpPr/>
          <p:nvPr/>
        </p:nvGrpSpPr>
        <p:grpSpPr>
          <a:xfrm rot="0">
            <a:off x="-1543050" y="8743950"/>
            <a:ext cx="3086100" cy="308610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7" id="17"/>
            <p:cNvSpPr txBox="true"/>
            <p:nvPr/>
          </p:nvSpPr>
          <p:spPr>
            <a:xfrm>
              <a:off x="76200" y="38100"/>
              <a:ext cx="660400" cy="698500"/>
            </a:xfrm>
            <a:prstGeom prst="rect">
              <a:avLst/>
            </a:prstGeom>
          </p:spPr>
          <p:txBody>
            <a:bodyPr anchor="ctr" rtlCol="false" tIns="50800" lIns="50800" bIns="50800" rIns="50800"/>
            <a:lstStyle/>
            <a:p>
              <a:pPr algn="ctr">
                <a:lnSpc>
                  <a:spcPts val="2624"/>
                </a:lnSpc>
              </a:pPr>
            </a:p>
          </p:txBody>
        </p:sp>
      </p:grpSp>
      <p:sp>
        <p:nvSpPr>
          <p:cNvPr name="TextBox 18" id="18"/>
          <p:cNvSpPr txBox="true"/>
          <p:nvPr/>
        </p:nvSpPr>
        <p:spPr>
          <a:xfrm rot="0">
            <a:off x="8324602" y="2661410"/>
            <a:ext cx="8381772" cy="838200"/>
          </a:xfrm>
          <a:prstGeom prst="rect">
            <a:avLst/>
          </a:prstGeom>
        </p:spPr>
        <p:txBody>
          <a:bodyPr anchor="t" rtlCol="false" tIns="0" lIns="0" bIns="0" rIns="0">
            <a:spAutoFit/>
          </a:bodyPr>
          <a:lstStyle/>
          <a:p>
            <a:pPr>
              <a:lnSpc>
                <a:spcPts val="6599"/>
              </a:lnSpc>
            </a:pPr>
            <a:r>
              <a:rPr lang="en-US" sz="5499">
                <a:solidFill>
                  <a:srgbClr val="FFFFFF"/>
                </a:solidFill>
                <a:latin typeface="Inter Bold"/>
              </a:rPr>
              <a:t>Waarden in kaart</a:t>
            </a:r>
          </a:p>
        </p:txBody>
      </p:sp>
      <p:sp>
        <p:nvSpPr>
          <p:cNvPr name="TextBox 19" id="19"/>
          <p:cNvSpPr txBox="true"/>
          <p:nvPr/>
        </p:nvSpPr>
        <p:spPr>
          <a:xfrm rot="0">
            <a:off x="8324602" y="3642291"/>
            <a:ext cx="7331662" cy="4723009"/>
          </a:xfrm>
          <a:prstGeom prst="rect">
            <a:avLst/>
          </a:prstGeom>
        </p:spPr>
        <p:txBody>
          <a:bodyPr anchor="t" rtlCol="false" tIns="0" lIns="0" bIns="0" rIns="0">
            <a:spAutoFit/>
          </a:bodyPr>
          <a:lstStyle/>
          <a:p>
            <a:pPr>
              <a:lnSpc>
                <a:spcPts val="5326"/>
              </a:lnSpc>
            </a:pPr>
            <a:r>
              <a:rPr lang="en-US" sz="3804">
                <a:solidFill>
                  <a:srgbClr val="FFFFFF"/>
                </a:solidFill>
                <a:latin typeface="Inter Bold"/>
              </a:rPr>
              <a:t>Waarden bepalen wat belangrijk is voor jou. In onze coaching brengen we samen</a:t>
            </a:r>
            <a:r>
              <a:rPr lang="en-US" sz="3804">
                <a:solidFill>
                  <a:srgbClr val="FFFFFF"/>
                </a:solidFill>
                <a:latin typeface="Inter Bold"/>
              </a:rPr>
              <a:t> jouw waarden in kaart. Je reflecteert en kiest de waarden die belangrijk zijn in je leven.</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310502" y="0"/>
            <a:ext cx="18598502" cy="10287000"/>
            <a:chOff x="0" y="0"/>
            <a:chExt cx="4898371" cy="2709333"/>
          </a:xfrm>
        </p:grpSpPr>
        <p:sp>
          <p:nvSpPr>
            <p:cNvPr name="Freeform 3" id="3"/>
            <p:cNvSpPr/>
            <p:nvPr/>
          </p:nvSpPr>
          <p:spPr>
            <a:xfrm flipH="false" flipV="false" rot="0">
              <a:off x="0" y="0"/>
              <a:ext cx="4898371" cy="2709333"/>
            </a:xfrm>
            <a:custGeom>
              <a:avLst/>
              <a:gdLst/>
              <a:ahLst/>
              <a:cxnLst/>
              <a:rect r="r" b="b" t="t" l="l"/>
              <a:pathLst>
                <a:path h="2709333" w="4898371">
                  <a:moveTo>
                    <a:pt x="0" y="0"/>
                  </a:moveTo>
                  <a:lnTo>
                    <a:pt x="4898371" y="0"/>
                  </a:lnTo>
                  <a:lnTo>
                    <a:pt x="4898371" y="2709333"/>
                  </a:lnTo>
                  <a:lnTo>
                    <a:pt x="0" y="2709333"/>
                  </a:lnTo>
                  <a:close/>
                </a:path>
              </a:pathLst>
            </a:custGeom>
            <a:solidFill>
              <a:srgbClr val="A927AE"/>
            </a:solidFill>
          </p:spPr>
        </p:sp>
        <p:sp>
          <p:nvSpPr>
            <p:cNvPr name="TextBox 4" id="4"/>
            <p:cNvSpPr txBox="true"/>
            <p:nvPr/>
          </p:nvSpPr>
          <p:spPr>
            <a:xfrm>
              <a:off x="0" y="-38100"/>
              <a:ext cx="4898371" cy="2747433"/>
            </a:xfrm>
            <a:prstGeom prst="rect">
              <a:avLst/>
            </a:prstGeom>
          </p:spPr>
          <p:txBody>
            <a:bodyPr anchor="ctr" rtlCol="false" tIns="50800" lIns="50800" bIns="50800" rIns="50800"/>
            <a:lstStyle/>
            <a:p>
              <a:pPr algn="ctr">
                <a:lnSpc>
                  <a:spcPts val="2624"/>
                </a:lnSpc>
              </a:pPr>
            </a:p>
          </p:txBody>
        </p:sp>
      </p:grpSp>
      <p:grpSp>
        <p:nvGrpSpPr>
          <p:cNvPr name="Group 5" id="5"/>
          <p:cNvGrpSpPr>
            <a:grpSpLocks noChangeAspect="true"/>
          </p:cNvGrpSpPr>
          <p:nvPr/>
        </p:nvGrpSpPr>
        <p:grpSpPr>
          <a:xfrm rot="0">
            <a:off x="-2908980" y="0"/>
            <a:ext cx="10287000" cy="10287000"/>
            <a:chOff x="0" y="0"/>
            <a:chExt cx="3282950" cy="3282950"/>
          </a:xfrm>
        </p:grpSpPr>
        <p:sp>
          <p:nvSpPr>
            <p:cNvPr name="Freeform 6" id="6"/>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16513" t="0" r="-73962" b="0"/>
              </a:stretch>
            </a:blipFill>
          </p:spPr>
        </p:sp>
      </p:grpSp>
      <p:grpSp>
        <p:nvGrpSpPr>
          <p:cNvPr name="Group 7" id="7"/>
          <p:cNvGrpSpPr/>
          <p:nvPr/>
        </p:nvGrpSpPr>
        <p:grpSpPr>
          <a:xfrm rot="0">
            <a:off x="7378020" y="8957954"/>
            <a:ext cx="11506016" cy="2060039"/>
            <a:chOff x="0" y="0"/>
            <a:chExt cx="3030391" cy="542562"/>
          </a:xfrm>
        </p:grpSpPr>
        <p:sp>
          <p:nvSpPr>
            <p:cNvPr name="Freeform 8" id="8"/>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9" id="9"/>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10" id="10"/>
          <p:cNvSpPr/>
          <p:nvPr/>
        </p:nvSpPr>
        <p:spPr>
          <a:xfrm flipH="false" flipV="false" rot="0">
            <a:off x="15496173" y="1028700"/>
            <a:ext cx="1763127" cy="2053132"/>
          </a:xfrm>
          <a:custGeom>
            <a:avLst/>
            <a:gdLst/>
            <a:ahLst/>
            <a:cxnLst/>
            <a:rect r="r" b="b" t="t" l="l"/>
            <a:pathLst>
              <a:path h="2053132" w="1763127">
                <a:moveTo>
                  <a:pt x="0" y="0"/>
                </a:moveTo>
                <a:lnTo>
                  <a:pt x="1763127" y="0"/>
                </a:lnTo>
                <a:lnTo>
                  <a:pt x="1763127" y="2053132"/>
                </a:lnTo>
                <a:lnTo>
                  <a:pt x="0" y="205313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8254142" y="2661410"/>
            <a:ext cx="8115300" cy="838200"/>
          </a:xfrm>
          <a:prstGeom prst="rect">
            <a:avLst/>
          </a:prstGeom>
        </p:spPr>
        <p:txBody>
          <a:bodyPr anchor="t" rtlCol="false" tIns="0" lIns="0" bIns="0" rIns="0">
            <a:spAutoFit/>
          </a:bodyPr>
          <a:lstStyle/>
          <a:p>
            <a:pPr>
              <a:lnSpc>
                <a:spcPts val="6599"/>
              </a:lnSpc>
            </a:pPr>
            <a:r>
              <a:rPr lang="en-US" sz="5499">
                <a:solidFill>
                  <a:srgbClr val="FFFFFF"/>
                </a:solidFill>
                <a:latin typeface="Inter Bold"/>
              </a:rPr>
              <a:t>Innerlijk kompas</a:t>
            </a:r>
          </a:p>
        </p:txBody>
      </p:sp>
      <p:sp>
        <p:nvSpPr>
          <p:cNvPr name="TextBox 12" id="12"/>
          <p:cNvSpPr txBox="true"/>
          <p:nvPr/>
        </p:nvSpPr>
        <p:spPr>
          <a:xfrm rot="0">
            <a:off x="8254142" y="3626985"/>
            <a:ext cx="7331662" cy="4723009"/>
          </a:xfrm>
          <a:prstGeom prst="rect">
            <a:avLst/>
          </a:prstGeom>
        </p:spPr>
        <p:txBody>
          <a:bodyPr anchor="t" rtlCol="false" tIns="0" lIns="0" bIns="0" rIns="0">
            <a:spAutoFit/>
          </a:bodyPr>
          <a:lstStyle/>
          <a:p>
            <a:pPr>
              <a:lnSpc>
                <a:spcPts val="5326"/>
              </a:lnSpc>
            </a:pPr>
            <a:r>
              <a:rPr lang="en-US" sz="3804">
                <a:solidFill>
                  <a:srgbClr val="FFFFFF"/>
                </a:solidFill>
                <a:latin typeface="Inter Bold"/>
              </a:rPr>
              <a:t>Als je in overeenstemming leeft met je waarden, ervaar je meer betekenis. Als coach</a:t>
            </a:r>
            <a:r>
              <a:rPr lang="en-US" sz="3804">
                <a:solidFill>
                  <a:srgbClr val="FFFFFF"/>
                </a:solidFill>
                <a:latin typeface="Inter Bold"/>
              </a:rPr>
              <a:t> help ik je bij het verinnerlijken van je waarden. Je waarden maken we onderdeel van je doelen. Ze zijn jouw kompas.</a:t>
            </a:r>
          </a:p>
        </p:txBody>
      </p:sp>
      <p:sp>
        <p:nvSpPr>
          <p:cNvPr name="Freeform 13" id="13"/>
          <p:cNvSpPr/>
          <p:nvPr/>
        </p:nvSpPr>
        <p:spPr>
          <a:xfrm flipH="false" flipV="false" rot="0">
            <a:off x="8256524" y="931825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5"/>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646464"/>
            </a:solidFill>
          </p:spPr>
        </p:sp>
        <p:sp>
          <p:nvSpPr>
            <p:cNvPr name="TextBox 4" id="4"/>
            <p:cNvSpPr txBox="true"/>
            <p:nvPr/>
          </p:nvSpPr>
          <p:spPr>
            <a:xfrm>
              <a:off x="0" y="-38100"/>
              <a:ext cx="4816593" cy="2747433"/>
            </a:xfrm>
            <a:prstGeom prst="rect">
              <a:avLst/>
            </a:prstGeom>
          </p:spPr>
          <p:txBody>
            <a:bodyPr anchor="ctr" rtlCol="false" tIns="50800" lIns="50800" bIns="50800" rIns="50800"/>
            <a:lstStyle/>
            <a:p>
              <a:pPr algn="ctr">
                <a:lnSpc>
                  <a:spcPts val="2624"/>
                </a:lnSpc>
              </a:pPr>
            </a:p>
          </p:txBody>
        </p:sp>
      </p:grpSp>
      <p:grpSp>
        <p:nvGrpSpPr>
          <p:cNvPr name="Group 5" id="5"/>
          <p:cNvGrpSpPr>
            <a:grpSpLocks noChangeAspect="true"/>
          </p:cNvGrpSpPr>
          <p:nvPr/>
        </p:nvGrpSpPr>
        <p:grpSpPr>
          <a:xfrm rot="0">
            <a:off x="-2890609" y="0"/>
            <a:ext cx="10287000" cy="10287000"/>
            <a:chOff x="0" y="0"/>
            <a:chExt cx="3282950" cy="3282950"/>
          </a:xfrm>
        </p:grpSpPr>
        <p:sp>
          <p:nvSpPr>
            <p:cNvPr name="Freeform 6" id="6"/>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18228" t="-2828" r="-40909" b="-3263"/>
              </a:stretch>
            </a:blipFill>
          </p:spPr>
        </p:sp>
      </p:grpSp>
      <p:grpSp>
        <p:nvGrpSpPr>
          <p:cNvPr name="Group 7" id="7"/>
          <p:cNvGrpSpPr/>
          <p:nvPr/>
        </p:nvGrpSpPr>
        <p:grpSpPr>
          <a:xfrm rot="0">
            <a:off x="7378020" y="8957954"/>
            <a:ext cx="11506016" cy="2060039"/>
            <a:chOff x="0" y="0"/>
            <a:chExt cx="3030391" cy="542562"/>
          </a:xfrm>
        </p:grpSpPr>
        <p:sp>
          <p:nvSpPr>
            <p:cNvPr name="Freeform 8" id="8"/>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9" id="9"/>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10" id="10"/>
          <p:cNvSpPr/>
          <p:nvPr/>
        </p:nvSpPr>
        <p:spPr>
          <a:xfrm flipH="false" flipV="false" rot="0">
            <a:off x="8282018" y="931825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3"/>
            <a:stretch>
              <a:fillRect l="0" t="0" r="0" b="0"/>
            </a:stretch>
          </a:blipFill>
        </p:spPr>
      </p:sp>
      <p:sp>
        <p:nvSpPr>
          <p:cNvPr name="Freeform 11" id="11"/>
          <p:cNvSpPr/>
          <p:nvPr/>
        </p:nvSpPr>
        <p:spPr>
          <a:xfrm flipH="false" flipV="false" rot="0">
            <a:off x="15576104" y="1028700"/>
            <a:ext cx="1683196" cy="1986604"/>
          </a:xfrm>
          <a:custGeom>
            <a:avLst/>
            <a:gdLst/>
            <a:ahLst/>
            <a:cxnLst/>
            <a:rect r="r" b="b" t="t" l="l"/>
            <a:pathLst>
              <a:path h="1986604" w="1683196">
                <a:moveTo>
                  <a:pt x="0" y="0"/>
                </a:moveTo>
                <a:lnTo>
                  <a:pt x="1683196" y="0"/>
                </a:lnTo>
                <a:lnTo>
                  <a:pt x="1683196" y="1986604"/>
                </a:lnTo>
                <a:lnTo>
                  <a:pt x="0" y="198660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8282018" y="2591442"/>
            <a:ext cx="8381772" cy="838200"/>
          </a:xfrm>
          <a:prstGeom prst="rect">
            <a:avLst/>
          </a:prstGeom>
        </p:spPr>
        <p:txBody>
          <a:bodyPr anchor="t" rtlCol="false" tIns="0" lIns="0" bIns="0" rIns="0">
            <a:spAutoFit/>
          </a:bodyPr>
          <a:lstStyle/>
          <a:p>
            <a:pPr>
              <a:lnSpc>
                <a:spcPts val="6599"/>
              </a:lnSpc>
            </a:pPr>
            <a:r>
              <a:rPr lang="en-US" sz="5499">
                <a:solidFill>
                  <a:srgbClr val="FFFFFF"/>
                </a:solidFill>
                <a:latin typeface="Inter Bold"/>
              </a:rPr>
              <a:t>Krachtige identiteit</a:t>
            </a:r>
          </a:p>
        </p:txBody>
      </p:sp>
      <p:sp>
        <p:nvSpPr>
          <p:cNvPr name="TextBox 13" id="13"/>
          <p:cNvSpPr txBox="true"/>
          <p:nvPr/>
        </p:nvSpPr>
        <p:spPr>
          <a:xfrm rot="0">
            <a:off x="8282018" y="3582262"/>
            <a:ext cx="7331662" cy="4723009"/>
          </a:xfrm>
          <a:prstGeom prst="rect">
            <a:avLst/>
          </a:prstGeom>
        </p:spPr>
        <p:txBody>
          <a:bodyPr anchor="t" rtlCol="false" tIns="0" lIns="0" bIns="0" rIns="0">
            <a:spAutoFit/>
          </a:bodyPr>
          <a:lstStyle/>
          <a:p>
            <a:pPr>
              <a:lnSpc>
                <a:spcPts val="5326"/>
              </a:lnSpc>
            </a:pPr>
            <a:r>
              <a:rPr lang="en-US" sz="3804">
                <a:solidFill>
                  <a:srgbClr val="FFFFFF"/>
                </a:solidFill>
                <a:latin typeface="Inter Bold"/>
              </a:rPr>
              <a:t>Als je gedrag in lijn is met je waarden, ervaar je meer integriteit. Je voelt beter wie je 'echt' bent en daardoor voel je je sterker. Als coach help ik je om je innerlijke kracht te mobiliseren.</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7AEA9"/>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AEA927"/>
            </a:solidFill>
          </p:spPr>
        </p:sp>
        <p:sp>
          <p:nvSpPr>
            <p:cNvPr name="TextBox 4" id="4"/>
            <p:cNvSpPr txBox="true"/>
            <p:nvPr/>
          </p:nvSpPr>
          <p:spPr>
            <a:xfrm>
              <a:off x="0" y="-38100"/>
              <a:ext cx="4816593" cy="2747433"/>
            </a:xfrm>
            <a:prstGeom prst="rect">
              <a:avLst/>
            </a:prstGeom>
          </p:spPr>
          <p:txBody>
            <a:bodyPr anchor="ctr" rtlCol="false" tIns="50800" lIns="50800" bIns="50800" rIns="50800"/>
            <a:lstStyle/>
            <a:p>
              <a:pPr algn="ctr">
                <a:lnSpc>
                  <a:spcPts val="2624"/>
                </a:lnSpc>
              </a:pPr>
            </a:p>
          </p:txBody>
        </p:sp>
      </p:grpSp>
      <p:grpSp>
        <p:nvGrpSpPr>
          <p:cNvPr name="Group 5" id="5"/>
          <p:cNvGrpSpPr>
            <a:grpSpLocks noChangeAspect="true"/>
          </p:cNvGrpSpPr>
          <p:nvPr/>
        </p:nvGrpSpPr>
        <p:grpSpPr>
          <a:xfrm rot="0">
            <a:off x="-2852308" y="0"/>
            <a:ext cx="10287000" cy="10287000"/>
            <a:chOff x="0" y="0"/>
            <a:chExt cx="3282950" cy="3282950"/>
          </a:xfrm>
        </p:grpSpPr>
        <p:sp>
          <p:nvSpPr>
            <p:cNvPr name="Freeform 6" id="6"/>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38888" t="0" r="-38888" b="0"/>
              </a:stretch>
            </a:blipFill>
          </p:spPr>
        </p:sp>
      </p:grpSp>
      <p:grpSp>
        <p:nvGrpSpPr>
          <p:cNvPr name="Group 7" id="7"/>
          <p:cNvGrpSpPr/>
          <p:nvPr/>
        </p:nvGrpSpPr>
        <p:grpSpPr>
          <a:xfrm rot="0">
            <a:off x="7378020" y="8957954"/>
            <a:ext cx="11506016" cy="2060039"/>
            <a:chOff x="0" y="0"/>
            <a:chExt cx="3030391" cy="542562"/>
          </a:xfrm>
        </p:grpSpPr>
        <p:sp>
          <p:nvSpPr>
            <p:cNvPr name="Freeform 8" id="8"/>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9" id="9"/>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10" id="10"/>
          <p:cNvSpPr/>
          <p:nvPr/>
        </p:nvSpPr>
        <p:spPr>
          <a:xfrm flipH="false" flipV="false" rot="0">
            <a:off x="15252587" y="1028700"/>
            <a:ext cx="2006713" cy="2052903"/>
          </a:xfrm>
          <a:custGeom>
            <a:avLst/>
            <a:gdLst/>
            <a:ahLst/>
            <a:cxnLst/>
            <a:rect r="r" b="b" t="t" l="l"/>
            <a:pathLst>
              <a:path h="2052903" w="2006713">
                <a:moveTo>
                  <a:pt x="0" y="0"/>
                </a:moveTo>
                <a:lnTo>
                  <a:pt x="2006713" y="0"/>
                </a:lnTo>
                <a:lnTo>
                  <a:pt x="2006713" y="2052903"/>
                </a:lnTo>
                <a:lnTo>
                  <a:pt x="0" y="20529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8256524" y="931825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5"/>
            <a:stretch>
              <a:fillRect l="0" t="0" r="0" b="0"/>
            </a:stretch>
          </a:blipFill>
        </p:spPr>
      </p:sp>
      <p:sp>
        <p:nvSpPr>
          <p:cNvPr name="TextBox 12" id="12"/>
          <p:cNvSpPr txBox="true"/>
          <p:nvPr/>
        </p:nvSpPr>
        <p:spPr>
          <a:xfrm rot="0">
            <a:off x="8256524" y="2661410"/>
            <a:ext cx="8381772" cy="838200"/>
          </a:xfrm>
          <a:prstGeom prst="rect">
            <a:avLst/>
          </a:prstGeom>
        </p:spPr>
        <p:txBody>
          <a:bodyPr anchor="t" rtlCol="false" tIns="0" lIns="0" bIns="0" rIns="0">
            <a:spAutoFit/>
          </a:bodyPr>
          <a:lstStyle/>
          <a:p>
            <a:pPr>
              <a:lnSpc>
                <a:spcPts val="6599"/>
              </a:lnSpc>
            </a:pPr>
            <a:r>
              <a:rPr lang="en-US" sz="5499">
                <a:solidFill>
                  <a:srgbClr val="FFFFFF"/>
                </a:solidFill>
                <a:latin typeface="Inter Bold"/>
              </a:rPr>
              <a:t>Zelf prioriteit zijn</a:t>
            </a:r>
          </a:p>
        </p:txBody>
      </p:sp>
      <p:sp>
        <p:nvSpPr>
          <p:cNvPr name="TextBox 13" id="13"/>
          <p:cNvSpPr txBox="true"/>
          <p:nvPr/>
        </p:nvSpPr>
        <p:spPr>
          <a:xfrm rot="0">
            <a:off x="8256524" y="3615412"/>
            <a:ext cx="7331662" cy="4723009"/>
          </a:xfrm>
          <a:prstGeom prst="rect">
            <a:avLst/>
          </a:prstGeom>
        </p:spPr>
        <p:txBody>
          <a:bodyPr anchor="t" rtlCol="false" tIns="0" lIns="0" bIns="0" rIns="0">
            <a:spAutoFit/>
          </a:bodyPr>
          <a:lstStyle/>
          <a:p>
            <a:pPr>
              <a:lnSpc>
                <a:spcPts val="5326"/>
              </a:lnSpc>
            </a:pPr>
            <a:r>
              <a:rPr lang="en-US" sz="3804">
                <a:solidFill>
                  <a:srgbClr val="FFFFFF"/>
                </a:solidFill>
                <a:latin typeface="Inter Bold"/>
              </a:rPr>
              <a:t>Het nastreven van doelen die geworteld zijn in waarden geven een gevoel van vervulling. Als coach help ik je om op te komen voor wat belangrijk voor je is. Ook als het moeilijk is.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27AEA9"/>
            </a:solidFill>
          </p:spPr>
        </p:sp>
        <p:sp>
          <p:nvSpPr>
            <p:cNvPr name="TextBox 4" id="4"/>
            <p:cNvSpPr txBox="true"/>
            <p:nvPr/>
          </p:nvSpPr>
          <p:spPr>
            <a:xfrm>
              <a:off x="0" y="-38100"/>
              <a:ext cx="4816593" cy="2747433"/>
            </a:xfrm>
            <a:prstGeom prst="rect">
              <a:avLst/>
            </a:prstGeom>
          </p:spPr>
          <p:txBody>
            <a:bodyPr anchor="ctr" rtlCol="false" tIns="50800" lIns="50800" bIns="50800" rIns="50800"/>
            <a:lstStyle/>
            <a:p>
              <a:pPr algn="ctr">
                <a:lnSpc>
                  <a:spcPts val="2624"/>
                </a:lnSpc>
              </a:pPr>
            </a:p>
          </p:txBody>
        </p:sp>
      </p:grpSp>
      <p:grpSp>
        <p:nvGrpSpPr>
          <p:cNvPr name="Group 5" id="5"/>
          <p:cNvGrpSpPr/>
          <p:nvPr/>
        </p:nvGrpSpPr>
        <p:grpSpPr>
          <a:xfrm rot="0">
            <a:off x="7378020" y="8957954"/>
            <a:ext cx="11506016" cy="2060039"/>
            <a:chOff x="0" y="0"/>
            <a:chExt cx="3030391" cy="542562"/>
          </a:xfrm>
        </p:grpSpPr>
        <p:sp>
          <p:nvSpPr>
            <p:cNvPr name="Freeform 6" id="6"/>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7" id="7"/>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8" id="8"/>
          <p:cNvSpPr/>
          <p:nvPr/>
        </p:nvSpPr>
        <p:spPr>
          <a:xfrm flipH="false" flipV="false" rot="0">
            <a:off x="8291602" y="931825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2"/>
            <a:stretch>
              <a:fillRect l="0" t="0" r="0" b="0"/>
            </a:stretch>
          </a:blipFill>
        </p:spPr>
      </p:sp>
      <p:grpSp>
        <p:nvGrpSpPr>
          <p:cNvPr name="Group 9" id="9"/>
          <p:cNvGrpSpPr>
            <a:grpSpLocks noChangeAspect="true"/>
          </p:cNvGrpSpPr>
          <p:nvPr/>
        </p:nvGrpSpPr>
        <p:grpSpPr>
          <a:xfrm rot="0">
            <a:off x="-2823972" y="0"/>
            <a:ext cx="10287000" cy="10287000"/>
            <a:chOff x="0" y="0"/>
            <a:chExt cx="3282950" cy="3282950"/>
          </a:xfrm>
        </p:grpSpPr>
        <p:sp>
          <p:nvSpPr>
            <p:cNvPr name="Freeform 10" id="10"/>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3"/>
              <a:stretch>
                <a:fillRect l="-9302" t="0" r="-40697" b="0"/>
              </a:stretch>
            </a:blipFill>
          </p:spPr>
        </p:sp>
      </p:grpSp>
      <p:sp>
        <p:nvSpPr>
          <p:cNvPr name="Freeform 11" id="11"/>
          <p:cNvSpPr/>
          <p:nvPr/>
        </p:nvSpPr>
        <p:spPr>
          <a:xfrm flipH="false" flipV="false" rot="0">
            <a:off x="15508827" y="1111127"/>
            <a:ext cx="1750473" cy="2066009"/>
          </a:xfrm>
          <a:custGeom>
            <a:avLst/>
            <a:gdLst/>
            <a:ahLst/>
            <a:cxnLst/>
            <a:rect r="r" b="b" t="t" l="l"/>
            <a:pathLst>
              <a:path h="2066009" w="1750473">
                <a:moveTo>
                  <a:pt x="0" y="0"/>
                </a:moveTo>
                <a:lnTo>
                  <a:pt x="1750473" y="0"/>
                </a:lnTo>
                <a:lnTo>
                  <a:pt x="1750473" y="2066009"/>
                </a:lnTo>
                <a:lnTo>
                  <a:pt x="0" y="206600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8324602" y="2661410"/>
            <a:ext cx="8381772" cy="838200"/>
          </a:xfrm>
          <a:prstGeom prst="rect">
            <a:avLst/>
          </a:prstGeom>
        </p:spPr>
        <p:txBody>
          <a:bodyPr anchor="t" rtlCol="false" tIns="0" lIns="0" bIns="0" rIns="0">
            <a:spAutoFit/>
          </a:bodyPr>
          <a:lstStyle/>
          <a:p>
            <a:pPr>
              <a:lnSpc>
                <a:spcPts val="6599"/>
              </a:lnSpc>
            </a:pPr>
            <a:r>
              <a:rPr lang="en-US" sz="5499">
                <a:solidFill>
                  <a:srgbClr val="FFFFFF"/>
                </a:solidFill>
                <a:latin typeface="Inter Bold"/>
              </a:rPr>
              <a:t>Meer rust en regie</a:t>
            </a:r>
          </a:p>
        </p:txBody>
      </p:sp>
      <p:sp>
        <p:nvSpPr>
          <p:cNvPr name="TextBox 13" id="13"/>
          <p:cNvSpPr txBox="true"/>
          <p:nvPr/>
        </p:nvSpPr>
        <p:spPr>
          <a:xfrm rot="0">
            <a:off x="8324602" y="3486278"/>
            <a:ext cx="7331662" cy="4723009"/>
          </a:xfrm>
          <a:prstGeom prst="rect">
            <a:avLst/>
          </a:prstGeom>
        </p:spPr>
        <p:txBody>
          <a:bodyPr anchor="t" rtlCol="false" tIns="0" lIns="0" bIns="0" rIns="0">
            <a:spAutoFit/>
          </a:bodyPr>
          <a:lstStyle/>
          <a:p>
            <a:pPr>
              <a:lnSpc>
                <a:spcPts val="5326"/>
              </a:lnSpc>
            </a:pPr>
            <a:r>
              <a:rPr lang="en-US" sz="3804">
                <a:solidFill>
                  <a:srgbClr val="FFFFFF"/>
                </a:solidFill>
                <a:latin typeface="Inter Bold"/>
              </a:rPr>
              <a:t>Waarden bieden een referentiekader waarmee je jouw keuze kunt toetsen. Als coach zorg ik dat je waarden onderdeel zijn van je strategische mindset. </a:t>
            </a:r>
            <a:r>
              <a:rPr lang="en-US" sz="3804">
                <a:solidFill>
                  <a:srgbClr val="FFFFFF"/>
                </a:solidFill>
                <a:latin typeface="Inter Bold"/>
              </a:rPr>
              <a:t>Dit zorgt voor meer rust en regie.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84621" y="0"/>
            <a:ext cx="19072621" cy="10287000"/>
            <a:chOff x="0" y="0"/>
            <a:chExt cx="5023242" cy="2709333"/>
          </a:xfrm>
        </p:grpSpPr>
        <p:sp>
          <p:nvSpPr>
            <p:cNvPr name="Freeform 3" id="3"/>
            <p:cNvSpPr/>
            <p:nvPr/>
          </p:nvSpPr>
          <p:spPr>
            <a:xfrm flipH="false" flipV="false" rot="0">
              <a:off x="0" y="0"/>
              <a:ext cx="5023242" cy="2709333"/>
            </a:xfrm>
            <a:custGeom>
              <a:avLst/>
              <a:gdLst/>
              <a:ahLst/>
              <a:cxnLst/>
              <a:rect r="r" b="b" t="t" l="l"/>
              <a:pathLst>
                <a:path h="2709333" w="5023242">
                  <a:moveTo>
                    <a:pt x="0" y="0"/>
                  </a:moveTo>
                  <a:lnTo>
                    <a:pt x="5023242" y="0"/>
                  </a:lnTo>
                  <a:lnTo>
                    <a:pt x="5023242" y="2709333"/>
                  </a:lnTo>
                  <a:lnTo>
                    <a:pt x="0" y="2709333"/>
                  </a:lnTo>
                  <a:close/>
                </a:path>
              </a:pathLst>
            </a:custGeom>
            <a:solidFill>
              <a:srgbClr val="A927AE"/>
            </a:solidFill>
          </p:spPr>
        </p:sp>
        <p:sp>
          <p:nvSpPr>
            <p:cNvPr name="TextBox 4" id="4"/>
            <p:cNvSpPr txBox="true"/>
            <p:nvPr/>
          </p:nvSpPr>
          <p:spPr>
            <a:xfrm>
              <a:off x="0" y="-38100"/>
              <a:ext cx="5023242" cy="2747433"/>
            </a:xfrm>
            <a:prstGeom prst="rect">
              <a:avLst/>
            </a:prstGeom>
          </p:spPr>
          <p:txBody>
            <a:bodyPr anchor="ctr" rtlCol="false" tIns="50800" lIns="50800" bIns="50800" rIns="50800"/>
            <a:lstStyle/>
            <a:p>
              <a:pPr algn="ctr">
                <a:lnSpc>
                  <a:spcPts val="2624"/>
                </a:lnSpc>
              </a:pPr>
            </a:p>
          </p:txBody>
        </p:sp>
      </p:grpSp>
      <p:grpSp>
        <p:nvGrpSpPr>
          <p:cNvPr name="Group 5" id="5"/>
          <p:cNvGrpSpPr>
            <a:grpSpLocks noChangeAspect="true"/>
          </p:cNvGrpSpPr>
          <p:nvPr/>
        </p:nvGrpSpPr>
        <p:grpSpPr>
          <a:xfrm rot="0">
            <a:off x="-2823972" y="0"/>
            <a:ext cx="10287000" cy="10287000"/>
            <a:chOff x="0" y="0"/>
            <a:chExt cx="3282950" cy="3282950"/>
          </a:xfrm>
        </p:grpSpPr>
        <p:sp>
          <p:nvSpPr>
            <p:cNvPr name="Freeform 6" id="6"/>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2"/>
              <a:stretch>
                <a:fillRect l="-102007" t="0" r="-67342" b="-51621"/>
              </a:stretch>
            </a:blipFill>
          </p:spPr>
        </p:sp>
      </p:grpSp>
      <p:grpSp>
        <p:nvGrpSpPr>
          <p:cNvPr name="Group 7" id="7"/>
          <p:cNvGrpSpPr/>
          <p:nvPr/>
        </p:nvGrpSpPr>
        <p:grpSpPr>
          <a:xfrm rot="0">
            <a:off x="7378020" y="8957954"/>
            <a:ext cx="11506016" cy="2060039"/>
            <a:chOff x="0" y="0"/>
            <a:chExt cx="3030391" cy="542562"/>
          </a:xfrm>
        </p:grpSpPr>
        <p:sp>
          <p:nvSpPr>
            <p:cNvPr name="Freeform 8" id="8"/>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9" id="9"/>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10" id="10"/>
          <p:cNvSpPr/>
          <p:nvPr/>
        </p:nvSpPr>
        <p:spPr>
          <a:xfrm flipH="false" flipV="false" rot="0">
            <a:off x="8324602" y="925830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3"/>
            <a:stretch>
              <a:fillRect l="0" t="0" r="0" b="0"/>
            </a:stretch>
          </a:blipFill>
        </p:spPr>
      </p:sp>
      <p:sp>
        <p:nvSpPr>
          <p:cNvPr name="TextBox 11" id="11"/>
          <p:cNvSpPr txBox="true"/>
          <p:nvPr/>
        </p:nvSpPr>
        <p:spPr>
          <a:xfrm rot="0">
            <a:off x="8324602" y="2662237"/>
            <a:ext cx="8381772" cy="838200"/>
          </a:xfrm>
          <a:prstGeom prst="rect">
            <a:avLst/>
          </a:prstGeom>
        </p:spPr>
        <p:txBody>
          <a:bodyPr anchor="t" rtlCol="false" tIns="0" lIns="0" bIns="0" rIns="0">
            <a:spAutoFit/>
          </a:bodyPr>
          <a:lstStyle/>
          <a:p>
            <a:pPr>
              <a:lnSpc>
                <a:spcPts val="6599"/>
              </a:lnSpc>
            </a:pPr>
            <a:r>
              <a:rPr lang="en-US" sz="5499">
                <a:solidFill>
                  <a:srgbClr val="FFFFFF"/>
                </a:solidFill>
                <a:latin typeface="Inter Bold"/>
              </a:rPr>
              <a:t>Meer verdieping</a:t>
            </a:r>
          </a:p>
        </p:txBody>
      </p:sp>
      <p:sp>
        <p:nvSpPr>
          <p:cNvPr name="TextBox 12" id="12"/>
          <p:cNvSpPr txBox="true"/>
          <p:nvPr/>
        </p:nvSpPr>
        <p:spPr>
          <a:xfrm rot="0">
            <a:off x="8324602" y="3617660"/>
            <a:ext cx="7331662" cy="4723009"/>
          </a:xfrm>
          <a:prstGeom prst="rect">
            <a:avLst/>
          </a:prstGeom>
        </p:spPr>
        <p:txBody>
          <a:bodyPr anchor="t" rtlCol="false" tIns="0" lIns="0" bIns="0" rIns="0">
            <a:spAutoFit/>
          </a:bodyPr>
          <a:lstStyle/>
          <a:p>
            <a:pPr>
              <a:lnSpc>
                <a:spcPts val="5326"/>
              </a:lnSpc>
            </a:pPr>
            <a:r>
              <a:rPr lang="en-US" sz="3804">
                <a:solidFill>
                  <a:srgbClr val="FFFFFF"/>
                </a:solidFill>
                <a:latin typeface="Inter Bold"/>
              </a:rPr>
              <a:t>Werken vanuit waarden geeft</a:t>
            </a:r>
            <a:r>
              <a:rPr lang="en-US" sz="3804">
                <a:solidFill>
                  <a:srgbClr val="FFFFFF"/>
                </a:solidFill>
                <a:latin typeface="Inter Bold"/>
              </a:rPr>
              <a:t> diepere zingeving. Je zult jezelf vaker afvragen hoe je kunt bijdragen aan iets groters dan jezelf. Als coach zorg ik dat we deze vraag kunnen beantwoorden.</a:t>
            </a:r>
          </a:p>
        </p:txBody>
      </p:sp>
      <p:sp>
        <p:nvSpPr>
          <p:cNvPr name="Freeform 13" id="13"/>
          <p:cNvSpPr/>
          <p:nvPr/>
        </p:nvSpPr>
        <p:spPr>
          <a:xfrm flipH="false" flipV="false" rot="0">
            <a:off x="15497417" y="1028700"/>
            <a:ext cx="1761883" cy="2057400"/>
          </a:xfrm>
          <a:custGeom>
            <a:avLst/>
            <a:gdLst/>
            <a:ahLst/>
            <a:cxnLst/>
            <a:rect r="r" b="b" t="t" l="l"/>
            <a:pathLst>
              <a:path h="2057400" w="1761883">
                <a:moveTo>
                  <a:pt x="0" y="0"/>
                </a:moveTo>
                <a:lnTo>
                  <a:pt x="1761883" y="0"/>
                </a:lnTo>
                <a:lnTo>
                  <a:pt x="1761883"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646464"/>
            </a:solidFill>
          </p:spPr>
        </p:sp>
        <p:sp>
          <p:nvSpPr>
            <p:cNvPr name="TextBox 4" id="4"/>
            <p:cNvSpPr txBox="true"/>
            <p:nvPr/>
          </p:nvSpPr>
          <p:spPr>
            <a:xfrm>
              <a:off x="0" y="-38100"/>
              <a:ext cx="4816593" cy="2747433"/>
            </a:xfrm>
            <a:prstGeom prst="rect">
              <a:avLst/>
            </a:prstGeom>
          </p:spPr>
          <p:txBody>
            <a:bodyPr anchor="ctr" rtlCol="false" tIns="50800" lIns="50800" bIns="50800" rIns="50800"/>
            <a:lstStyle/>
            <a:p>
              <a:pPr algn="ctr">
                <a:lnSpc>
                  <a:spcPts val="2624"/>
                </a:lnSpc>
              </a:pPr>
            </a:p>
          </p:txBody>
        </p:sp>
      </p:grpSp>
      <p:grpSp>
        <p:nvGrpSpPr>
          <p:cNvPr name="Group 5" id="5"/>
          <p:cNvGrpSpPr/>
          <p:nvPr/>
        </p:nvGrpSpPr>
        <p:grpSpPr>
          <a:xfrm rot="0">
            <a:off x="7378020" y="8957954"/>
            <a:ext cx="11506016" cy="2060039"/>
            <a:chOff x="0" y="0"/>
            <a:chExt cx="3030391" cy="542562"/>
          </a:xfrm>
        </p:grpSpPr>
        <p:sp>
          <p:nvSpPr>
            <p:cNvPr name="Freeform 6" id="6"/>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7" id="7"/>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8" id="8"/>
          <p:cNvSpPr/>
          <p:nvPr/>
        </p:nvSpPr>
        <p:spPr>
          <a:xfrm flipH="false" flipV="false" rot="0">
            <a:off x="8324602" y="925830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2"/>
            <a:stretch>
              <a:fillRect l="0" t="0" r="0" b="0"/>
            </a:stretch>
          </a:blipFill>
        </p:spPr>
      </p:sp>
      <p:grpSp>
        <p:nvGrpSpPr>
          <p:cNvPr name="Group 9" id="9"/>
          <p:cNvGrpSpPr>
            <a:grpSpLocks noChangeAspect="true"/>
          </p:cNvGrpSpPr>
          <p:nvPr/>
        </p:nvGrpSpPr>
        <p:grpSpPr>
          <a:xfrm rot="0">
            <a:off x="-2890609" y="0"/>
            <a:ext cx="10287000" cy="10287000"/>
            <a:chOff x="0" y="0"/>
            <a:chExt cx="3282950" cy="3282950"/>
          </a:xfrm>
        </p:grpSpPr>
        <p:sp>
          <p:nvSpPr>
            <p:cNvPr name="Freeform 10" id="10"/>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3"/>
              <a:stretch>
                <a:fillRect l="-63323" t="0" r="-14207" b="0"/>
              </a:stretch>
            </a:blipFill>
          </p:spPr>
        </p:sp>
      </p:grpSp>
      <p:sp>
        <p:nvSpPr>
          <p:cNvPr name="TextBox 11" id="11"/>
          <p:cNvSpPr txBox="true"/>
          <p:nvPr/>
        </p:nvSpPr>
        <p:spPr>
          <a:xfrm rot="0">
            <a:off x="8324602" y="2661410"/>
            <a:ext cx="8381772" cy="838200"/>
          </a:xfrm>
          <a:prstGeom prst="rect">
            <a:avLst/>
          </a:prstGeom>
        </p:spPr>
        <p:txBody>
          <a:bodyPr anchor="t" rtlCol="false" tIns="0" lIns="0" bIns="0" rIns="0">
            <a:spAutoFit/>
          </a:bodyPr>
          <a:lstStyle/>
          <a:p>
            <a:pPr>
              <a:lnSpc>
                <a:spcPts val="6599"/>
              </a:lnSpc>
            </a:pPr>
            <a:r>
              <a:rPr lang="en-US" sz="5499">
                <a:solidFill>
                  <a:srgbClr val="FFFFFF"/>
                </a:solidFill>
                <a:latin typeface="Inter Bold"/>
              </a:rPr>
              <a:t>In balans blijven</a:t>
            </a:r>
          </a:p>
        </p:txBody>
      </p:sp>
      <p:sp>
        <p:nvSpPr>
          <p:cNvPr name="TextBox 12" id="12"/>
          <p:cNvSpPr txBox="true"/>
          <p:nvPr/>
        </p:nvSpPr>
        <p:spPr>
          <a:xfrm rot="0">
            <a:off x="8324602" y="3638044"/>
            <a:ext cx="7331662" cy="4723009"/>
          </a:xfrm>
          <a:prstGeom prst="rect">
            <a:avLst/>
          </a:prstGeom>
        </p:spPr>
        <p:txBody>
          <a:bodyPr anchor="t" rtlCol="false" tIns="0" lIns="0" bIns="0" rIns="0">
            <a:spAutoFit/>
          </a:bodyPr>
          <a:lstStyle/>
          <a:p>
            <a:pPr>
              <a:lnSpc>
                <a:spcPts val="5326"/>
              </a:lnSpc>
            </a:pPr>
            <a:r>
              <a:rPr lang="en-US" sz="3804">
                <a:solidFill>
                  <a:srgbClr val="FFFFFF"/>
                </a:solidFill>
                <a:latin typeface="Inter Bold"/>
              </a:rPr>
              <a:t>Via je waarden kun je zorgen voor een evenwichtiger werk-privébalans. In onze coaching kijken we naar activiteiten die voor meer balans zorgen. Laat je inspireren door sport, meditatie, muziek en kunst.</a:t>
            </a:r>
          </a:p>
        </p:txBody>
      </p:sp>
      <p:sp>
        <p:nvSpPr>
          <p:cNvPr name="Freeform 13" id="13"/>
          <p:cNvSpPr/>
          <p:nvPr/>
        </p:nvSpPr>
        <p:spPr>
          <a:xfrm flipH="false" flipV="false" rot="0">
            <a:off x="15487364" y="1028700"/>
            <a:ext cx="1771936" cy="2057400"/>
          </a:xfrm>
          <a:custGeom>
            <a:avLst/>
            <a:gdLst/>
            <a:ahLst/>
            <a:cxnLst/>
            <a:rect r="r" b="b" t="t" l="l"/>
            <a:pathLst>
              <a:path h="2057400" w="1771936">
                <a:moveTo>
                  <a:pt x="0" y="0"/>
                </a:moveTo>
                <a:lnTo>
                  <a:pt x="1771936" y="0"/>
                </a:lnTo>
                <a:lnTo>
                  <a:pt x="1771936"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9235272" cy="10287000"/>
            <a:chOff x="0" y="0"/>
            <a:chExt cx="5066080" cy="2709333"/>
          </a:xfrm>
        </p:grpSpPr>
        <p:sp>
          <p:nvSpPr>
            <p:cNvPr name="Freeform 3" id="3"/>
            <p:cNvSpPr/>
            <p:nvPr/>
          </p:nvSpPr>
          <p:spPr>
            <a:xfrm flipH="false" flipV="false" rot="0">
              <a:off x="0" y="0"/>
              <a:ext cx="5066080" cy="2709333"/>
            </a:xfrm>
            <a:custGeom>
              <a:avLst/>
              <a:gdLst/>
              <a:ahLst/>
              <a:cxnLst/>
              <a:rect r="r" b="b" t="t" l="l"/>
              <a:pathLst>
                <a:path h="2709333" w="5066080">
                  <a:moveTo>
                    <a:pt x="0" y="0"/>
                  </a:moveTo>
                  <a:lnTo>
                    <a:pt x="5066080" y="0"/>
                  </a:lnTo>
                  <a:lnTo>
                    <a:pt x="5066080" y="2709333"/>
                  </a:lnTo>
                  <a:lnTo>
                    <a:pt x="0" y="2709333"/>
                  </a:lnTo>
                  <a:close/>
                </a:path>
              </a:pathLst>
            </a:custGeom>
            <a:solidFill>
              <a:srgbClr val="27AEA9"/>
            </a:solidFill>
          </p:spPr>
        </p:sp>
        <p:sp>
          <p:nvSpPr>
            <p:cNvPr name="TextBox 4" id="4"/>
            <p:cNvSpPr txBox="true"/>
            <p:nvPr/>
          </p:nvSpPr>
          <p:spPr>
            <a:xfrm>
              <a:off x="0" y="-38100"/>
              <a:ext cx="5066080" cy="2747433"/>
            </a:xfrm>
            <a:prstGeom prst="rect">
              <a:avLst/>
            </a:prstGeom>
          </p:spPr>
          <p:txBody>
            <a:bodyPr anchor="ctr" rtlCol="false" tIns="50800" lIns="50800" bIns="50800" rIns="50800"/>
            <a:lstStyle/>
            <a:p>
              <a:pPr algn="ctr">
                <a:lnSpc>
                  <a:spcPts val="2624"/>
                </a:lnSpc>
              </a:pPr>
            </a:p>
          </p:txBody>
        </p:sp>
      </p:grpSp>
      <p:grpSp>
        <p:nvGrpSpPr>
          <p:cNvPr name="Group 5" id="5"/>
          <p:cNvGrpSpPr/>
          <p:nvPr/>
        </p:nvGrpSpPr>
        <p:grpSpPr>
          <a:xfrm rot="0">
            <a:off x="7378020" y="8957954"/>
            <a:ext cx="11506016" cy="2060039"/>
            <a:chOff x="0" y="0"/>
            <a:chExt cx="3030391" cy="542562"/>
          </a:xfrm>
        </p:grpSpPr>
        <p:sp>
          <p:nvSpPr>
            <p:cNvPr name="Freeform 6" id="6"/>
            <p:cNvSpPr/>
            <p:nvPr/>
          </p:nvSpPr>
          <p:spPr>
            <a:xfrm flipH="false" flipV="false" rot="0">
              <a:off x="0" y="0"/>
              <a:ext cx="3030391" cy="542562"/>
            </a:xfrm>
            <a:custGeom>
              <a:avLst/>
              <a:gdLst/>
              <a:ahLst/>
              <a:cxnLst/>
              <a:rect r="r" b="b" t="t" l="l"/>
              <a:pathLst>
                <a:path h="542562" w="3030391">
                  <a:moveTo>
                    <a:pt x="34316" y="0"/>
                  </a:moveTo>
                  <a:lnTo>
                    <a:pt x="2996075" y="0"/>
                  </a:lnTo>
                  <a:cubicBezTo>
                    <a:pt x="3005176" y="0"/>
                    <a:pt x="3013905" y="3615"/>
                    <a:pt x="3020340" y="10051"/>
                  </a:cubicBezTo>
                  <a:cubicBezTo>
                    <a:pt x="3026776" y="16486"/>
                    <a:pt x="3030391" y="25215"/>
                    <a:pt x="3030391" y="34316"/>
                  </a:cubicBezTo>
                  <a:lnTo>
                    <a:pt x="3030391" y="508246"/>
                  </a:lnTo>
                  <a:cubicBezTo>
                    <a:pt x="3030391" y="517347"/>
                    <a:pt x="3026776" y="526075"/>
                    <a:pt x="3020340" y="532511"/>
                  </a:cubicBezTo>
                  <a:cubicBezTo>
                    <a:pt x="3013905" y="538946"/>
                    <a:pt x="3005176" y="542562"/>
                    <a:pt x="2996075" y="542562"/>
                  </a:cubicBezTo>
                  <a:lnTo>
                    <a:pt x="34316" y="542562"/>
                  </a:lnTo>
                  <a:cubicBezTo>
                    <a:pt x="25215" y="542562"/>
                    <a:pt x="16486" y="538946"/>
                    <a:pt x="10051" y="532511"/>
                  </a:cubicBezTo>
                  <a:cubicBezTo>
                    <a:pt x="3615" y="526075"/>
                    <a:pt x="0" y="517347"/>
                    <a:pt x="0" y="508246"/>
                  </a:cubicBezTo>
                  <a:lnTo>
                    <a:pt x="0" y="34316"/>
                  </a:lnTo>
                  <a:cubicBezTo>
                    <a:pt x="0" y="25215"/>
                    <a:pt x="3615" y="16486"/>
                    <a:pt x="10051" y="10051"/>
                  </a:cubicBezTo>
                  <a:cubicBezTo>
                    <a:pt x="16486" y="3615"/>
                    <a:pt x="25215" y="0"/>
                    <a:pt x="34316" y="0"/>
                  </a:cubicBezTo>
                  <a:close/>
                </a:path>
              </a:pathLst>
            </a:custGeom>
            <a:solidFill>
              <a:srgbClr val="FFFFFF"/>
            </a:solidFill>
          </p:spPr>
        </p:sp>
        <p:sp>
          <p:nvSpPr>
            <p:cNvPr name="TextBox 7" id="7"/>
            <p:cNvSpPr txBox="true"/>
            <p:nvPr/>
          </p:nvSpPr>
          <p:spPr>
            <a:xfrm>
              <a:off x="0" y="-38100"/>
              <a:ext cx="3030391" cy="580662"/>
            </a:xfrm>
            <a:prstGeom prst="rect">
              <a:avLst/>
            </a:prstGeom>
          </p:spPr>
          <p:txBody>
            <a:bodyPr anchor="ctr" rtlCol="false" tIns="50800" lIns="50800" bIns="50800" rIns="50800"/>
            <a:lstStyle/>
            <a:p>
              <a:pPr algn="ctr">
                <a:lnSpc>
                  <a:spcPts val="2624"/>
                </a:lnSpc>
              </a:pPr>
            </a:p>
          </p:txBody>
        </p:sp>
      </p:grpSp>
      <p:sp>
        <p:nvSpPr>
          <p:cNvPr name="Freeform 8" id="8"/>
          <p:cNvSpPr/>
          <p:nvPr/>
        </p:nvSpPr>
        <p:spPr>
          <a:xfrm flipH="false" flipV="false" rot="0">
            <a:off x="8258032" y="9258300"/>
            <a:ext cx="5975229" cy="669724"/>
          </a:xfrm>
          <a:custGeom>
            <a:avLst/>
            <a:gdLst/>
            <a:ahLst/>
            <a:cxnLst/>
            <a:rect r="r" b="b" t="t" l="l"/>
            <a:pathLst>
              <a:path h="669724" w="5975229">
                <a:moveTo>
                  <a:pt x="0" y="0"/>
                </a:moveTo>
                <a:lnTo>
                  <a:pt x="5975229" y="0"/>
                </a:lnTo>
                <a:lnTo>
                  <a:pt x="5975229" y="669724"/>
                </a:lnTo>
                <a:lnTo>
                  <a:pt x="0" y="669724"/>
                </a:lnTo>
                <a:lnTo>
                  <a:pt x="0" y="0"/>
                </a:lnTo>
                <a:close/>
              </a:path>
            </a:pathLst>
          </a:custGeom>
          <a:blipFill>
            <a:blip r:embed="rId2"/>
            <a:stretch>
              <a:fillRect l="0" t="0" r="0" b="0"/>
            </a:stretch>
          </a:blipFill>
        </p:spPr>
      </p:sp>
      <p:grpSp>
        <p:nvGrpSpPr>
          <p:cNvPr name="Group 9" id="9"/>
          <p:cNvGrpSpPr>
            <a:grpSpLocks noChangeAspect="true"/>
          </p:cNvGrpSpPr>
          <p:nvPr/>
        </p:nvGrpSpPr>
        <p:grpSpPr>
          <a:xfrm rot="0">
            <a:off x="-2908980" y="0"/>
            <a:ext cx="10287000" cy="10287000"/>
            <a:chOff x="0" y="0"/>
            <a:chExt cx="3282950" cy="3282950"/>
          </a:xfrm>
        </p:grpSpPr>
        <p:sp>
          <p:nvSpPr>
            <p:cNvPr name="Freeform 10" id="10"/>
            <p:cNvSpPr/>
            <p:nvPr/>
          </p:nvSpPr>
          <p:spPr>
            <a:xfrm flipH="false" flipV="false" rot="0">
              <a:off x="0" y="0"/>
              <a:ext cx="3282950" cy="3282950"/>
            </a:xfrm>
            <a:custGeom>
              <a:avLst/>
              <a:gdLst/>
              <a:ahLst/>
              <a:cxnLst/>
              <a:rect r="r" b="b" t="t" l="l"/>
              <a:pathLst>
                <a:path h="3282950" w="3282950">
                  <a:moveTo>
                    <a:pt x="0" y="0"/>
                  </a:moveTo>
                  <a:lnTo>
                    <a:pt x="2532380" y="0"/>
                  </a:lnTo>
                  <a:cubicBezTo>
                    <a:pt x="2946400" y="0"/>
                    <a:pt x="3282950" y="336550"/>
                    <a:pt x="3282950" y="750570"/>
                  </a:cubicBezTo>
                  <a:lnTo>
                    <a:pt x="3282950" y="750570"/>
                  </a:lnTo>
                  <a:lnTo>
                    <a:pt x="3282950" y="3282950"/>
                  </a:lnTo>
                  <a:lnTo>
                    <a:pt x="3282950" y="3282950"/>
                  </a:lnTo>
                  <a:lnTo>
                    <a:pt x="0" y="3282950"/>
                  </a:lnTo>
                  <a:lnTo>
                    <a:pt x="0" y="3282950"/>
                  </a:lnTo>
                  <a:lnTo>
                    <a:pt x="0" y="0"/>
                  </a:lnTo>
                  <a:lnTo>
                    <a:pt x="0" y="0"/>
                  </a:lnTo>
                  <a:close/>
                </a:path>
              </a:pathLst>
            </a:custGeom>
            <a:blipFill>
              <a:blip r:embed="rId3"/>
              <a:stretch>
                <a:fillRect l="-80844" t="0" r="-120064" b="-68885"/>
              </a:stretch>
            </a:blipFill>
          </p:spPr>
        </p:sp>
      </p:grpSp>
      <p:sp>
        <p:nvSpPr>
          <p:cNvPr name="Freeform 11" id="11"/>
          <p:cNvSpPr/>
          <p:nvPr/>
        </p:nvSpPr>
        <p:spPr>
          <a:xfrm flipH="false" flipV="false" rot="10712557">
            <a:off x="9156901" y="6306314"/>
            <a:ext cx="724271" cy="1023704"/>
          </a:xfrm>
          <a:custGeom>
            <a:avLst/>
            <a:gdLst/>
            <a:ahLst/>
            <a:cxnLst/>
            <a:rect r="r" b="b" t="t" l="l"/>
            <a:pathLst>
              <a:path h="1023704" w="724271">
                <a:moveTo>
                  <a:pt x="0" y="0"/>
                </a:moveTo>
                <a:lnTo>
                  <a:pt x="724271" y="0"/>
                </a:lnTo>
                <a:lnTo>
                  <a:pt x="724271" y="1023705"/>
                </a:lnTo>
                <a:lnTo>
                  <a:pt x="0" y="102370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2" id="12"/>
          <p:cNvGrpSpPr/>
          <p:nvPr/>
        </p:nvGrpSpPr>
        <p:grpSpPr>
          <a:xfrm rot="0">
            <a:off x="11318664" y="7397937"/>
            <a:ext cx="3624728" cy="1063242"/>
            <a:chOff x="0" y="0"/>
            <a:chExt cx="4832971" cy="1417656"/>
          </a:xfrm>
        </p:grpSpPr>
        <p:sp>
          <p:nvSpPr>
            <p:cNvPr name="TextBox 13" id="13"/>
            <p:cNvSpPr txBox="true"/>
            <p:nvPr/>
          </p:nvSpPr>
          <p:spPr>
            <a:xfrm rot="0">
              <a:off x="0" y="-64135"/>
              <a:ext cx="4832971" cy="707602"/>
            </a:xfrm>
            <a:prstGeom prst="rect">
              <a:avLst/>
            </a:prstGeom>
          </p:spPr>
          <p:txBody>
            <a:bodyPr anchor="t" rtlCol="false" tIns="0" lIns="0" bIns="0" rIns="0">
              <a:spAutoFit/>
            </a:bodyPr>
            <a:lstStyle/>
            <a:p>
              <a:pPr>
                <a:lnSpc>
                  <a:spcPts val="4479"/>
                </a:lnSpc>
              </a:pPr>
              <a:r>
                <a:rPr lang="en-US" sz="3199">
                  <a:solidFill>
                    <a:srgbClr val="FFFFFF"/>
                  </a:solidFill>
                  <a:latin typeface="Inter"/>
                </a:rPr>
                <a:t>E-mail</a:t>
              </a:r>
            </a:p>
          </p:txBody>
        </p:sp>
        <p:sp>
          <p:nvSpPr>
            <p:cNvPr name="TextBox 14" id="14"/>
            <p:cNvSpPr txBox="true"/>
            <p:nvPr/>
          </p:nvSpPr>
          <p:spPr>
            <a:xfrm rot="0">
              <a:off x="0" y="785374"/>
              <a:ext cx="4832971" cy="632282"/>
            </a:xfrm>
            <a:prstGeom prst="rect">
              <a:avLst/>
            </a:prstGeom>
          </p:spPr>
          <p:txBody>
            <a:bodyPr anchor="t" rtlCol="false" tIns="0" lIns="0" bIns="0" rIns="0">
              <a:spAutoFit/>
            </a:bodyPr>
            <a:lstStyle/>
            <a:p>
              <a:pPr>
                <a:lnSpc>
                  <a:spcPts val="3918"/>
                </a:lnSpc>
              </a:pPr>
              <a:r>
                <a:rPr lang="en-US" sz="2799">
                  <a:solidFill>
                    <a:srgbClr val="FFFFFF"/>
                  </a:solidFill>
                  <a:latin typeface="Inter Bold"/>
                </a:rPr>
                <a:t>info@ilife.nu</a:t>
              </a:r>
            </a:p>
          </p:txBody>
        </p:sp>
      </p:grpSp>
      <p:grpSp>
        <p:nvGrpSpPr>
          <p:cNvPr name="Group 15" id="15"/>
          <p:cNvGrpSpPr/>
          <p:nvPr/>
        </p:nvGrpSpPr>
        <p:grpSpPr>
          <a:xfrm rot="0">
            <a:off x="8258032" y="7431146"/>
            <a:ext cx="3624728" cy="1030034"/>
            <a:chOff x="0" y="0"/>
            <a:chExt cx="4832971" cy="1373379"/>
          </a:xfrm>
        </p:grpSpPr>
        <p:sp>
          <p:nvSpPr>
            <p:cNvPr name="TextBox 16" id="16"/>
            <p:cNvSpPr txBox="true"/>
            <p:nvPr/>
          </p:nvSpPr>
          <p:spPr>
            <a:xfrm rot="0">
              <a:off x="0" y="-64135"/>
              <a:ext cx="4832971" cy="707602"/>
            </a:xfrm>
            <a:prstGeom prst="rect">
              <a:avLst/>
            </a:prstGeom>
          </p:spPr>
          <p:txBody>
            <a:bodyPr anchor="t" rtlCol="false" tIns="0" lIns="0" bIns="0" rIns="0">
              <a:spAutoFit/>
            </a:bodyPr>
            <a:lstStyle/>
            <a:p>
              <a:pPr>
                <a:lnSpc>
                  <a:spcPts val="4479"/>
                </a:lnSpc>
              </a:pPr>
              <a:r>
                <a:rPr lang="en-US" sz="3199">
                  <a:solidFill>
                    <a:srgbClr val="FFFFFF"/>
                  </a:solidFill>
                  <a:latin typeface="Inter"/>
                </a:rPr>
                <a:t>Telefoon</a:t>
              </a:r>
            </a:p>
          </p:txBody>
        </p:sp>
        <p:sp>
          <p:nvSpPr>
            <p:cNvPr name="TextBox 17" id="17"/>
            <p:cNvSpPr txBox="true"/>
            <p:nvPr/>
          </p:nvSpPr>
          <p:spPr>
            <a:xfrm rot="0">
              <a:off x="0" y="741130"/>
              <a:ext cx="4832971" cy="632249"/>
            </a:xfrm>
            <a:prstGeom prst="rect">
              <a:avLst/>
            </a:prstGeom>
          </p:spPr>
          <p:txBody>
            <a:bodyPr anchor="t" rtlCol="false" tIns="0" lIns="0" bIns="0" rIns="0">
              <a:spAutoFit/>
            </a:bodyPr>
            <a:lstStyle/>
            <a:p>
              <a:pPr>
                <a:lnSpc>
                  <a:spcPts val="3919"/>
                </a:lnSpc>
              </a:pPr>
              <a:r>
                <a:rPr lang="en-US" sz="2799">
                  <a:solidFill>
                    <a:srgbClr val="FFFFFF"/>
                  </a:solidFill>
                  <a:latin typeface="Inter Bold"/>
                </a:rPr>
                <a:t>06-17399631</a:t>
              </a:r>
            </a:p>
          </p:txBody>
        </p:sp>
      </p:grpSp>
      <p:sp>
        <p:nvSpPr>
          <p:cNvPr name="TextBox 18" id="18"/>
          <p:cNvSpPr txBox="true"/>
          <p:nvPr/>
        </p:nvSpPr>
        <p:spPr>
          <a:xfrm rot="0">
            <a:off x="8258032" y="1206467"/>
            <a:ext cx="8022496" cy="4998720"/>
          </a:xfrm>
          <a:prstGeom prst="rect">
            <a:avLst/>
          </a:prstGeom>
        </p:spPr>
        <p:txBody>
          <a:bodyPr anchor="t" rtlCol="false" tIns="0" lIns="0" bIns="0" rIns="0">
            <a:spAutoFit/>
          </a:bodyPr>
          <a:lstStyle/>
          <a:p>
            <a:pPr algn="l" marL="0" indent="0" lvl="0">
              <a:lnSpc>
                <a:spcPts val="9840"/>
              </a:lnSpc>
            </a:pPr>
            <a:r>
              <a:rPr lang="en-US" sz="8000" spc="40">
                <a:solidFill>
                  <a:srgbClr val="FFFFFF"/>
                </a:solidFill>
                <a:latin typeface="Inter"/>
              </a:rPr>
              <a:t>Ik </a:t>
            </a:r>
            <a:r>
              <a:rPr lang="en-US" sz="8000" spc="40">
                <a:solidFill>
                  <a:srgbClr val="FFFFFF"/>
                </a:solidFill>
                <a:latin typeface="Inter Bold"/>
              </a:rPr>
              <a:t>daag</a:t>
            </a:r>
            <a:r>
              <a:rPr lang="en-US" sz="8000" spc="40">
                <a:solidFill>
                  <a:srgbClr val="FFFFFF"/>
                </a:solidFill>
                <a:latin typeface="Inter"/>
              </a:rPr>
              <a:t> je uit om het </a:t>
            </a:r>
            <a:r>
              <a:rPr lang="en-US" sz="8000" spc="40">
                <a:solidFill>
                  <a:srgbClr val="FFFFFF"/>
                </a:solidFill>
                <a:latin typeface="Inter Bold"/>
              </a:rPr>
              <a:t>maximale uit jezelf </a:t>
            </a:r>
            <a:r>
              <a:rPr lang="en-US" sz="8000" spc="40">
                <a:solidFill>
                  <a:srgbClr val="FFFFFF"/>
                </a:solidFill>
                <a:latin typeface="Inter"/>
              </a:rPr>
              <a:t>te halen.</a:t>
            </a:r>
          </a:p>
        </p:txBody>
      </p:sp>
      <p:grpSp>
        <p:nvGrpSpPr>
          <p:cNvPr name="Group 19" id="19"/>
          <p:cNvGrpSpPr/>
          <p:nvPr/>
        </p:nvGrpSpPr>
        <p:grpSpPr>
          <a:xfrm rot="0">
            <a:off x="14233261" y="7431146"/>
            <a:ext cx="3624728" cy="1063242"/>
            <a:chOff x="0" y="0"/>
            <a:chExt cx="4832971" cy="1417656"/>
          </a:xfrm>
        </p:grpSpPr>
        <p:sp>
          <p:nvSpPr>
            <p:cNvPr name="TextBox 20" id="20"/>
            <p:cNvSpPr txBox="true"/>
            <p:nvPr/>
          </p:nvSpPr>
          <p:spPr>
            <a:xfrm rot="0">
              <a:off x="0" y="-64135"/>
              <a:ext cx="4832971" cy="707602"/>
            </a:xfrm>
            <a:prstGeom prst="rect">
              <a:avLst/>
            </a:prstGeom>
          </p:spPr>
          <p:txBody>
            <a:bodyPr anchor="t" rtlCol="false" tIns="0" lIns="0" bIns="0" rIns="0">
              <a:spAutoFit/>
            </a:bodyPr>
            <a:lstStyle/>
            <a:p>
              <a:pPr>
                <a:lnSpc>
                  <a:spcPts val="4479"/>
                </a:lnSpc>
              </a:pPr>
              <a:r>
                <a:rPr lang="en-US" sz="3199">
                  <a:solidFill>
                    <a:srgbClr val="FFFFFF"/>
                  </a:solidFill>
                  <a:latin typeface="Inter"/>
                </a:rPr>
                <a:t>Website</a:t>
              </a:r>
            </a:p>
          </p:txBody>
        </p:sp>
        <p:sp>
          <p:nvSpPr>
            <p:cNvPr name="TextBox 21" id="21"/>
            <p:cNvSpPr txBox="true"/>
            <p:nvPr/>
          </p:nvSpPr>
          <p:spPr>
            <a:xfrm rot="0">
              <a:off x="0" y="785374"/>
              <a:ext cx="4832971" cy="632282"/>
            </a:xfrm>
            <a:prstGeom prst="rect">
              <a:avLst/>
            </a:prstGeom>
          </p:spPr>
          <p:txBody>
            <a:bodyPr anchor="t" rtlCol="false" tIns="0" lIns="0" bIns="0" rIns="0">
              <a:spAutoFit/>
            </a:bodyPr>
            <a:lstStyle/>
            <a:p>
              <a:pPr>
                <a:lnSpc>
                  <a:spcPts val="3918"/>
                </a:lnSpc>
              </a:pPr>
              <a:r>
                <a:rPr lang="en-US" sz="2799">
                  <a:solidFill>
                    <a:srgbClr val="FFFFFF"/>
                  </a:solidFill>
                  <a:latin typeface="Inter Bold"/>
                </a:rPr>
                <a:t>www.ilife.nu</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DAFlUYF1Rew</dc:identifier>
  <dcterms:modified xsi:type="dcterms:W3CDTF">2011-08-01T06:04:30Z</dcterms:modified>
  <cp:revision>1</cp:revision>
  <dc:title>Ontdek de kracht van waarden bij coaching I www.ilife.nu</dc:title>
</cp:coreProperties>
</file>